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E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3"/>
    <p:restoredTop sz="92625"/>
  </p:normalViewPr>
  <p:slideViewPr>
    <p:cSldViewPr snapToGrid="0" snapToObjects="1">
      <p:cViewPr varScale="1">
        <p:scale>
          <a:sx n="54" d="100"/>
          <a:sy n="54" d="100"/>
        </p:scale>
        <p:origin x="1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8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conta</a:t>
            </a:r>
            <a:endParaRPr lang="en-US" sz="24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1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3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6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1778000" y="360218"/>
            <a:ext cx="20828000" cy="772300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78452" y="8083219"/>
            <a:ext cx="16227096" cy="3784131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2000"/>
              </a:spcBef>
              <a:defRPr sz="2400"/>
            </a:lvl1pPr>
            <a:lvl2pPr algn="ctr">
              <a:spcBef>
                <a:spcPts val="2000"/>
              </a:spcBef>
              <a:defRPr sz="2400"/>
            </a:lvl2pPr>
            <a:lvl3pPr algn="ctr">
              <a:spcBef>
                <a:spcPts val="2000"/>
              </a:spcBef>
              <a:defRPr sz="2400"/>
            </a:lvl3pPr>
            <a:lvl4pPr algn="ctr">
              <a:spcBef>
                <a:spcPts val="2000"/>
              </a:spcBef>
              <a:defRPr sz="2400"/>
            </a:lvl4pPr>
            <a:lvl5pPr algn="ctr">
              <a:spcBef>
                <a:spcPts val="20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A15344-031A-1E4C-95AA-1592271C7E34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2018 Senior Housing News Architecture &amp; Design Awards   |">
            <a:extLst>
              <a:ext uri="{FF2B5EF4-FFF2-40B4-BE49-F238E27FC236}">
                <a16:creationId xmlns:a16="http://schemas.microsoft.com/office/drawing/2014/main" id="{F5022785-7EF6-D643-B420-4378CC3B9A5C}"/>
              </a:ext>
            </a:extLst>
          </p:cNvPr>
          <p:cNvSpPr txBox="1"/>
          <p:nvPr userDrawn="1"/>
        </p:nvSpPr>
        <p:spPr>
          <a:xfrm>
            <a:off x="19187523" y="13054735"/>
            <a:ext cx="4880119" cy="31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2020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665017" y="0"/>
            <a:ext cx="23140441" cy="29845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xfrm>
            <a:off x="665017" y="3149600"/>
            <a:ext cx="23140441" cy="9296400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F727C2-396C-2D47-9492-AE66918B0EF2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1619250" y="1312333"/>
            <a:ext cx="10223501" cy="1235539"/>
          </a:xfrm>
          <a:prstGeom prst="rect">
            <a:avLst/>
          </a:prstGeom>
        </p:spPr>
        <p:txBody>
          <a:bodyPr anchor="t"/>
          <a:lstStyle>
            <a:lvl1pPr algn="l">
              <a:defRPr sz="5000">
                <a:solidFill>
                  <a:srgbClr val="00AEEF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19911" y="2919875"/>
            <a:ext cx="10223501" cy="8628659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SzPct val="125000"/>
              <a:buChar char="•"/>
              <a:defRPr sz="3800"/>
            </a:lvl1pPr>
            <a:lvl2pPr marL="1117600" indent="-558800">
              <a:spcBef>
                <a:spcPts val="4500"/>
              </a:spcBef>
              <a:buSzPct val="125000"/>
              <a:buChar char="•"/>
              <a:defRPr sz="3800"/>
            </a:lvl2pPr>
            <a:lvl3pPr marL="1676400" indent="-558800">
              <a:spcBef>
                <a:spcPts val="4500"/>
              </a:spcBef>
              <a:buSzPct val="125000"/>
              <a:buChar char="•"/>
              <a:defRPr sz="3800"/>
            </a:lvl3pPr>
            <a:lvl4pPr marL="2235200" indent="-558800">
              <a:spcBef>
                <a:spcPts val="4500"/>
              </a:spcBef>
              <a:buSzPct val="125000"/>
              <a:buChar char="•"/>
              <a:defRPr sz="3800"/>
            </a:lvl4pPr>
            <a:lvl5pPr marL="2794000" indent="-558800">
              <a:spcBef>
                <a:spcPts val="4500"/>
              </a:spcBef>
              <a:buSzPct val="12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Image"/>
          <p:cNvSpPr>
            <a:spLocks noGrp="1"/>
          </p:cNvSpPr>
          <p:nvPr>
            <p:ph type="pic" sz="half" idx="13"/>
          </p:nvPr>
        </p:nvSpPr>
        <p:spPr>
          <a:xfrm>
            <a:off x="12754040" y="678788"/>
            <a:ext cx="10974720" cy="12070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E7E7E7-F0B0-E04D-A05F-F65280C0B1A0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2018 Senior Housing News Architecture &amp; Design Awards   |">
            <a:extLst>
              <a:ext uri="{FF2B5EF4-FFF2-40B4-BE49-F238E27FC236}">
                <a16:creationId xmlns:a16="http://schemas.microsoft.com/office/drawing/2014/main" id="{C7BE1901-5790-464C-9613-A580EA7DBAE1}"/>
              </a:ext>
            </a:extLst>
          </p:cNvPr>
          <p:cNvSpPr txBox="1"/>
          <p:nvPr userDrawn="1"/>
        </p:nvSpPr>
        <p:spPr>
          <a:xfrm>
            <a:off x="19187523" y="13054735"/>
            <a:ext cx="4880119" cy="31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2020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Larg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mage"/>
          <p:cNvSpPr>
            <a:spLocks noGrp="1"/>
          </p:cNvSpPr>
          <p:nvPr>
            <p:ph type="pic" idx="13"/>
          </p:nvPr>
        </p:nvSpPr>
        <p:spPr>
          <a:xfrm>
            <a:off x="344082" y="342265"/>
            <a:ext cx="23735118" cy="1005694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46313" y="11270287"/>
            <a:ext cx="18291374" cy="144456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400"/>
              </a:spcBef>
              <a:defRPr sz="2400"/>
            </a:lvl1pPr>
            <a:lvl2pPr>
              <a:spcBef>
                <a:spcPts val="2400"/>
              </a:spcBef>
              <a:defRPr sz="2400"/>
            </a:lvl2pPr>
            <a:lvl3pPr>
              <a:spcBef>
                <a:spcPts val="2400"/>
              </a:spcBef>
              <a:defRPr sz="2400"/>
            </a:lvl3pPr>
            <a:lvl4pPr>
              <a:spcBef>
                <a:spcPts val="2400"/>
              </a:spcBef>
              <a:defRPr sz="2400"/>
            </a:lvl4pPr>
            <a:lvl5pPr>
              <a:spcBef>
                <a:spcPts val="24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44CC42-46A3-6849-829D-01665221A7E8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2018 Senior Housing News Architecture &amp; Design Awards   |">
            <a:extLst>
              <a:ext uri="{FF2B5EF4-FFF2-40B4-BE49-F238E27FC236}">
                <a16:creationId xmlns:a16="http://schemas.microsoft.com/office/drawing/2014/main" id="{74A6039A-F56B-CC46-8895-0F93C9AFAECB}"/>
              </a:ext>
            </a:extLst>
          </p:cNvPr>
          <p:cNvSpPr txBox="1"/>
          <p:nvPr userDrawn="1"/>
        </p:nvSpPr>
        <p:spPr>
          <a:xfrm>
            <a:off x="19187523" y="13054735"/>
            <a:ext cx="4880119" cy="31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2020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BA4682-316D-2F48-BD8F-68544E5BC67C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2018 Senior Housing News Architecture &amp; Design Awards   |">
            <a:extLst>
              <a:ext uri="{FF2B5EF4-FFF2-40B4-BE49-F238E27FC236}">
                <a16:creationId xmlns:a16="http://schemas.microsoft.com/office/drawing/2014/main" id="{996B92AE-30AC-E646-887E-5AAB4A6FAA9C}"/>
              </a:ext>
            </a:extLst>
          </p:cNvPr>
          <p:cNvSpPr txBox="1"/>
          <p:nvPr userDrawn="1"/>
        </p:nvSpPr>
        <p:spPr>
          <a:xfrm>
            <a:off x="20034486" y="13038880"/>
            <a:ext cx="4033156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2021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99045E-9ADA-CD47-AAA0-37B2A5C84894}"/>
              </a:ext>
            </a:extLst>
          </p:cNvPr>
          <p:cNvSpPr/>
          <p:nvPr userDrawn="1"/>
        </p:nvSpPr>
        <p:spPr>
          <a:xfrm>
            <a:off x="19011014" y="12588949"/>
            <a:ext cx="5054332" cy="79854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Image">
            <a:extLst>
              <a:ext uri="{FF2B5EF4-FFF2-40B4-BE49-F238E27FC236}">
                <a16:creationId xmlns:a16="http://schemas.microsoft.com/office/drawing/2014/main" id="{A775B934-7E07-774A-86F1-82CE59FC814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97565" y="203692"/>
            <a:ext cx="23746692" cy="130786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01039F-4FCE-1741-8570-22D8A80140AF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2018 Senior Housing News Architecture &amp; Design Awards   |">
            <a:extLst>
              <a:ext uri="{FF2B5EF4-FFF2-40B4-BE49-F238E27FC236}">
                <a16:creationId xmlns:a16="http://schemas.microsoft.com/office/drawing/2014/main" id="{81B33703-8E98-2248-9569-C17204C571B4}"/>
              </a:ext>
            </a:extLst>
          </p:cNvPr>
          <p:cNvSpPr txBox="1"/>
          <p:nvPr userDrawn="1"/>
        </p:nvSpPr>
        <p:spPr>
          <a:xfrm>
            <a:off x="19187523" y="13054735"/>
            <a:ext cx="4880119" cy="31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2020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75375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698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6F71BC-9E14-7D46-A4F7-D010CBA52683}"/>
              </a:ext>
            </a:extLst>
          </p:cNvPr>
          <p:cNvSpPr/>
          <p:nvPr userDrawn="1"/>
        </p:nvSpPr>
        <p:spPr>
          <a:xfrm>
            <a:off x="0" y="0"/>
            <a:ext cx="397565" cy="13716000"/>
          </a:xfrm>
          <a:prstGeom prst="rect">
            <a:avLst/>
          </a:prstGeom>
          <a:solidFill>
            <a:srgbClr val="10455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2018 Senior Housing News Architecture &amp; Design Awards   |">
            <a:extLst>
              <a:ext uri="{FF2B5EF4-FFF2-40B4-BE49-F238E27FC236}">
                <a16:creationId xmlns:a16="http://schemas.microsoft.com/office/drawing/2014/main" id="{9B5DA519-4D83-BE44-8C39-47E0E548E7EE}"/>
              </a:ext>
            </a:extLst>
          </p:cNvPr>
          <p:cNvSpPr txBox="1"/>
          <p:nvPr userDrawn="1"/>
        </p:nvSpPr>
        <p:spPr>
          <a:xfrm>
            <a:off x="19187523" y="13054735"/>
            <a:ext cx="4880119" cy="31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400" dirty="0"/>
              <a:t>2020</a:t>
            </a:r>
            <a:r>
              <a:rPr sz="1400" dirty="0"/>
              <a:t> </a:t>
            </a:r>
            <a:r>
              <a:rPr lang="en-US" sz="1400" dirty="0"/>
              <a:t>Aspect Marketing &amp; Advertising Awards  </a:t>
            </a:r>
            <a:r>
              <a:rPr b="1" dirty="0">
                <a:solidFill>
                  <a:srgbClr val="009CD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</a:t>
            </a:r>
            <a:r>
              <a:rPr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AEE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9CDB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l" defTabSz="825500" latinLnBrk="0">
        <a:lnSpc>
          <a:spcPct val="100000"/>
        </a:lnSpc>
        <a:spcBef>
          <a:spcPts val="40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Name of Community…"/>
          <p:cNvSpPr txBox="1">
            <a:spLocks noGrp="1"/>
          </p:cNvSpPr>
          <p:nvPr>
            <p:ph type="ctrTitle"/>
          </p:nvPr>
        </p:nvSpPr>
        <p:spPr>
          <a:xfrm>
            <a:off x="11239500" y="3363933"/>
            <a:ext cx="11225084" cy="2321658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algn="l">
              <a:spcBef>
                <a:spcPts val="2000"/>
              </a:spcBef>
            </a:pPr>
            <a:r>
              <a:rPr lang="en-US" dirty="0">
                <a:solidFill>
                  <a:srgbClr val="00AEEF"/>
                </a:solidFill>
              </a:rPr>
              <a:t>Provider/Vendor Name</a:t>
            </a:r>
            <a:endParaRPr dirty="0">
              <a:solidFill>
                <a:srgbClr val="00AEEF"/>
              </a:solidFill>
            </a:endParaRPr>
          </a:p>
          <a:p>
            <a:pPr algn="l">
              <a:spcBef>
                <a:spcPts val="200"/>
              </a:spcBef>
              <a:defRPr sz="4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>
                <a:solidFill>
                  <a:srgbClr val="10455E"/>
                </a:solidFill>
              </a:rPr>
              <a:t>Street Address, City, State </a:t>
            </a:r>
            <a:r>
              <a:rPr lang="en-US" dirty="0" err="1">
                <a:solidFill>
                  <a:srgbClr val="10455E"/>
                </a:solidFill>
              </a:rPr>
              <a:t>Zipcode</a:t>
            </a:r>
            <a:r>
              <a:rPr dirty="0">
                <a:solidFill>
                  <a:srgbClr val="10455E"/>
                </a:solidFill>
              </a:rPr>
              <a:t>  </a:t>
            </a:r>
            <a:br>
              <a:rPr lang="en-US" dirty="0">
                <a:solidFill>
                  <a:srgbClr val="10455E"/>
                </a:solidFill>
              </a:rPr>
            </a:br>
            <a:br>
              <a:rPr lang="en-US" sz="1100" dirty="0">
                <a:solidFill>
                  <a:srgbClr val="10455E"/>
                </a:solidFill>
              </a:rPr>
            </a:br>
            <a:r>
              <a:rPr lang="en-US" sz="3100" b="1" dirty="0">
                <a:solidFill>
                  <a:srgbClr val="10455E"/>
                </a:solidFill>
              </a:rPr>
              <a:t>CATEGORY</a:t>
            </a:r>
            <a:endParaRPr sz="3100" b="1" dirty="0">
              <a:solidFill>
                <a:srgbClr val="10455E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713F81-8D0D-524D-92DE-08EDD78D7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9334" y="2390783"/>
            <a:ext cx="5102036" cy="777240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39323C8-90B2-B140-A4A5-1B5D8B8E6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3793"/>
              </p:ext>
            </p:extLst>
          </p:nvPr>
        </p:nvGraphicFramePr>
        <p:xfrm>
          <a:off x="11269980" y="6119941"/>
          <a:ext cx="9294648" cy="3988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7540">
                  <a:extLst>
                    <a:ext uri="{9D8B030D-6E8A-4147-A177-3AD203B41FA5}">
                      <a16:colId xmlns:a16="http://schemas.microsoft.com/office/drawing/2014/main" val="1063510594"/>
                    </a:ext>
                  </a:extLst>
                </a:gridCol>
                <a:gridCol w="6117108">
                  <a:extLst>
                    <a:ext uri="{9D8B030D-6E8A-4147-A177-3AD203B41FA5}">
                      <a16:colId xmlns:a16="http://schemas.microsoft.com/office/drawing/2014/main" val="3376980882"/>
                    </a:ext>
                  </a:extLst>
                </a:gridCol>
              </a:tblGrid>
              <a:tr h="7976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Applicant Name: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 first &amp; last name 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577266"/>
                  </a:ext>
                </a:extLst>
              </a:tr>
              <a:tr h="7976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Title: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 e.g. Owner, CEO, Marketing Director, etc. 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0520812"/>
                  </a:ext>
                </a:extLst>
              </a:tr>
              <a:tr h="7976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 email address 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512832"/>
                  </a:ext>
                </a:extLst>
              </a:tr>
              <a:tr h="7976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Phone: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 xxx-xxx-</a:t>
                      </a:r>
                      <a:r>
                        <a:rPr lang="en-US" sz="18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xxxx</a:t>
                      </a:r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1169679"/>
                  </a:ext>
                </a:extLst>
              </a:tr>
              <a:tr h="7976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 Website: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 </a:t>
                      </a:r>
                      <a:r>
                        <a:rPr lang="en-US" sz="18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yourwebsite.com</a:t>
                      </a:r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86302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E123189-A4C5-8841-8A77-0C9905F201BC}"/>
              </a:ext>
            </a:extLst>
          </p:cNvPr>
          <p:cNvSpPr txBox="1"/>
          <p:nvPr/>
        </p:nvSpPr>
        <p:spPr>
          <a:xfrm>
            <a:off x="11308080" y="3167111"/>
            <a:ext cx="71628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600" normalizeH="0" baseline="0" dirty="0">
                <a:ln>
                  <a:noFill/>
                </a:ln>
                <a:solidFill>
                  <a:srgbClr val="10455E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OFFICIAL ENTRY FORM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ritical Details"/>
          <p:cNvSpPr txBox="1">
            <a:spLocks noGrp="1"/>
          </p:cNvSpPr>
          <p:nvPr>
            <p:ph type="title" idx="4294967295"/>
          </p:nvPr>
        </p:nvSpPr>
        <p:spPr>
          <a:xfrm>
            <a:off x="-261257" y="365125"/>
            <a:ext cx="24950057" cy="111978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dirty="0">
                <a:solidFill>
                  <a:srgbClr val="00AEEF"/>
                </a:solidFill>
              </a:rPr>
              <a:t>Critical Details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D5A8DA-999A-3348-8750-9B1E235C9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14356"/>
              </p:ext>
            </p:extLst>
          </p:nvPr>
        </p:nvGraphicFramePr>
        <p:xfrm>
          <a:off x="974473" y="1807122"/>
          <a:ext cx="22997635" cy="10689858"/>
        </p:xfrm>
        <a:graphic>
          <a:graphicData uri="http://schemas.openxmlformats.org/drawingml/2006/table">
            <a:tbl>
              <a:tblPr bandRow="1">
                <a:tableStyleId>{2708684C-4D16-4618-839F-0558EEFCDFE6}</a:tableStyleId>
              </a:tblPr>
              <a:tblGrid>
                <a:gridCol w="6212166">
                  <a:extLst>
                    <a:ext uri="{9D8B030D-6E8A-4147-A177-3AD203B41FA5}">
                      <a16:colId xmlns:a16="http://schemas.microsoft.com/office/drawing/2014/main" val="1100382215"/>
                    </a:ext>
                  </a:extLst>
                </a:gridCol>
                <a:gridCol w="16785469">
                  <a:extLst>
                    <a:ext uri="{9D8B030D-6E8A-4147-A177-3AD203B41FA5}">
                      <a16:colId xmlns:a16="http://schemas.microsoft.com/office/drawing/2014/main" val="2908233698"/>
                    </a:ext>
                  </a:extLst>
                </a:gridCol>
              </a:tblGrid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of Campaign Run: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date: ( mm/dd/</a:t>
                      </a:r>
                      <a:r>
                        <a:rPr lang="en-US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 </a:t>
                      </a:r>
                    </a:p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date: ( mm/dd/</a:t>
                      </a:r>
                      <a:r>
                        <a:rPr lang="en-US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08708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of Campaign: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campaign title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651347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marL="0" marR="0" lvl="0" indent="0" algn="l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2500"/>
                        </a:spcBef>
                        <a:spcAft>
                          <a:spcPts val="2500"/>
                        </a:spcAft>
                        <a:buClrTx/>
                        <a:buSzTx/>
                        <a:buFontTx/>
                        <a:buNone/>
                        <a:tabLst/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US" sz="20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lang="en-US" sz="20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Skilled Nursing/Nursing Homes &amp; Therapy, Home Health &amp; Home Care, Hospice &amp; Palliative Care, Senior Housing/Living 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8175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 Entry Type: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US" sz="20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lang="en-US" sz="20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multimedia campaign, print/direct mail/billboard, video or tv, social media, new brand launch, rebranding, digital display / </a:t>
                      </a:r>
                      <a:r>
                        <a:rPr lang="en-US" sz="2000" i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ppc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499977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marL="0" marR="0" lvl="0" indent="0" algn="l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2500"/>
                        </a:spcBef>
                        <a:spcAft>
                          <a:spcPts val="2500"/>
                        </a:spcAft>
                        <a:buClrTx/>
                        <a:buSzTx/>
                        <a:buFontTx/>
                        <a:buNone/>
                        <a:tabLst/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/ Operator / Company: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company name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200958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/ Operator / Company Contact (Phone / Email):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provider contact name, phone number, email address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708285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or Firm: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if applicable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886387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>
                        <a:spcBef>
                          <a:spcPts val="2500"/>
                        </a:spcBef>
                        <a:spcAft>
                          <a:spcPts val="2500"/>
                        </a:spcAft>
                        <a:defRPr b="1"/>
                      </a:pPr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Contact (Phone / Email):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if applicable )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066782"/>
                  </a:ext>
                </a:extLst>
              </a:tr>
              <a:tr h="1187762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rgbClr val="104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Credit(s):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list design and/or photo credit, if applicable )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1640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for Consideration (500 words)"/>
          <p:cNvSpPr txBox="1">
            <a:spLocks noGrp="1"/>
          </p:cNvSpPr>
          <p:nvPr>
            <p:ph type="title"/>
          </p:nvPr>
        </p:nvSpPr>
        <p:spPr>
          <a:xfrm>
            <a:off x="665017" y="179147"/>
            <a:ext cx="23140441" cy="29845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dirty="0">
                <a:solidFill>
                  <a:srgbClr val="00AEEF"/>
                </a:solidFill>
              </a:rPr>
              <a:t>Text for Consideration (500 words)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90C8BA-E341-654F-947F-243B37333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8983" y="3048161"/>
            <a:ext cx="20472509" cy="9953847"/>
          </a:xfrm>
        </p:spPr>
        <p:txBody>
          <a:bodyPr lIns="0">
            <a:noAutofit/>
          </a:bodyPr>
          <a:lstStyle/>
          <a:p>
            <a:pPr lvl="0" defTabSz="457200" rtl="0">
              <a:spcBef>
                <a:spcPts val="1800"/>
              </a:spcBef>
              <a:spcAft>
                <a:spcPts val="1800"/>
              </a:spcAft>
              <a:defRPr sz="2000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summary: )</a:t>
            </a:r>
            <a:b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diam vel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at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vitae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Purus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gravida.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sed. Sem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defTabSz="457200" rtl="0">
              <a:spcBef>
                <a:spcPts val="1800"/>
              </a:spcBef>
              <a:spcAft>
                <a:spcPts val="1800"/>
              </a:spcAft>
              <a:defRPr sz="2000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Pulvinar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diam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gravida.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est.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id. Vitae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ac. Morbi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cursus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diam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pharetra. </a:t>
            </a:r>
          </a:p>
          <a:p>
            <a:pPr defTabSz="457200">
              <a:spcBef>
                <a:spcPts val="1800"/>
              </a:spcBef>
              <a:spcAft>
                <a:spcPts val="1800"/>
              </a:spcAft>
              <a:defRPr sz="2000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success was measured: )</a:t>
            </a:r>
            <a:b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Donec ac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 sed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4F5ECB-0072-BC4B-91FA-37C9A4FC267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431507" y="369459"/>
            <a:ext cx="18559044" cy="118915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Campaign Title 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 Type of Campaign Asset ( displayed in image )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31674DD-4FC6-4C49-A532-E63025084485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" r="84"/>
          <a:stretch/>
        </p:blipFill>
        <p:spPr>
          <a:xfrm>
            <a:off x="2431507" y="1547912"/>
            <a:ext cx="19520986" cy="9852819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8F8194-C75E-2842-B7A2-A405CBF47F3C}"/>
              </a:ext>
            </a:extLst>
          </p:cNvPr>
          <p:cNvSpPr txBox="1"/>
          <p:nvPr/>
        </p:nvSpPr>
        <p:spPr>
          <a:xfrm>
            <a:off x="4564003" y="11868347"/>
            <a:ext cx="1525599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Brief d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escription of campaign asset including planning, creation, implementation, etc.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38C48730-3C9E-A343-9F08-6212043600A5}"/>
              </a:ext>
            </a:extLst>
          </p:cNvPr>
          <p:cNvPicPr>
            <a:picLocks noGrp="1" noChangeAspect="1"/>
          </p:cNvPicPr>
          <p:nvPr>
            <p:ph type="pic" sz="half" idx="13"/>
          </p:nvPr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2788402" y="318976"/>
            <a:ext cx="11301863" cy="12430435"/>
          </a:xfr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BF9C9B73-DE7F-3348-9C13-78587F83613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317060" y="887391"/>
            <a:ext cx="18559044" cy="118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Campaign Title 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 Type of Campaign Asset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07A62-4103-3946-9F39-759A155A284A}"/>
              </a:ext>
            </a:extLst>
          </p:cNvPr>
          <p:cNvSpPr txBox="1"/>
          <p:nvPr/>
        </p:nvSpPr>
        <p:spPr>
          <a:xfrm>
            <a:off x="1317060" y="9161049"/>
            <a:ext cx="10874940" cy="31188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Key points: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sed do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labore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Diam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lectus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vestibulum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mattis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ullamcorper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ullamcorper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tellus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habitasse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4920855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8C48730-3C9E-A343-9F08-6212043600A5}"/>
              </a:ext>
            </a:extLst>
          </p:cNvPr>
          <p:cNvPicPr>
            <a:picLocks noGrp="1" noChangeAspect="1"/>
          </p:cNvPicPr>
          <p:nvPr>
            <p:ph type="pic" sz="half" idx="13"/>
          </p:nvPr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1" r="4291"/>
          <a:stretch/>
        </p:blipFill>
        <p:spPr>
          <a:xfrm>
            <a:off x="752323" y="326530"/>
            <a:ext cx="11900999" cy="13089398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505C24-BAB6-0A43-B349-CC83A602B320}"/>
              </a:ext>
            </a:extLst>
          </p:cNvPr>
          <p:cNvSpPr txBox="1">
            <a:spLocks/>
          </p:cNvSpPr>
          <p:nvPr/>
        </p:nvSpPr>
        <p:spPr>
          <a:xfrm>
            <a:off x="13693358" y="1312692"/>
            <a:ext cx="18559044" cy="11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558800" marR="0" indent="-558800" algn="l" defTabSz="82550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117600" marR="0" indent="-558800" algn="l" defTabSz="82550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676400" marR="0" indent="-558800" algn="l" defTabSz="82550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35200" marR="0" indent="-558800" algn="l" defTabSz="82550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794000" marR="0" indent="-558800" algn="l" defTabSz="82550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0" algn="l" defTabSz="825500" latinLnBrk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0" algn="l" defTabSz="825500" latinLnBrk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0" algn="l" defTabSz="825500" latinLnBrk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0" algn="l" defTabSz="825500" latinLnBrk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0" hangingPunct="1">
              <a:buFontTx/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Campaign Title 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 Type of Campaign Asset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5CFE97-6CE0-F945-920B-5809E612DDC3}"/>
              </a:ext>
            </a:extLst>
          </p:cNvPr>
          <p:cNvSpPr txBox="1"/>
          <p:nvPr/>
        </p:nvSpPr>
        <p:spPr>
          <a:xfrm>
            <a:off x="13693358" y="8544359"/>
            <a:ext cx="9070731" cy="31188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Key points: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sed do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labore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Diam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lectus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vestibulum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mattis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ullamcorper</a:t>
            </a: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Sed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tellus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habitasse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234510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715</Words>
  <Application>Microsoft Macintosh PowerPoint</Application>
  <PresentationFormat>Custom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Helvetica Neue</vt:lpstr>
      <vt:lpstr>Helvetica Neue Medium</vt:lpstr>
      <vt:lpstr>White</vt:lpstr>
      <vt:lpstr>Provider/Vendor Name Street Address, City, State Zipcode    CATEGORY</vt:lpstr>
      <vt:lpstr>Critical Details</vt:lpstr>
      <vt:lpstr>Text for Consideration (500 words)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Community Address   |   Category</dc:title>
  <dc:subject/>
  <dc:creator/>
  <cp:keywords/>
  <dc:description/>
  <cp:lastModifiedBy>Sophie Mimica</cp:lastModifiedBy>
  <cp:revision>46</cp:revision>
  <dcterms:modified xsi:type="dcterms:W3CDTF">2021-12-20T17:49:26Z</dcterms:modified>
  <cp:category/>
</cp:coreProperties>
</file>